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1" r:id="rId3"/>
    <p:sldId id="272" r:id="rId4"/>
    <p:sldId id="273" r:id="rId5"/>
    <p:sldId id="274" r:id="rId6"/>
    <p:sldId id="275" r:id="rId7"/>
    <p:sldId id="276" r:id="rId8"/>
    <p:sldId id="277" r:id="rId9"/>
    <p:sldId id="278" r:id="rId10"/>
    <p:sldId id="279" r:id="rId11"/>
    <p:sldId id="280" r:id="rId12"/>
    <p:sldId id="281" r:id="rId13"/>
    <p:sldId id="282" r:id="rId14"/>
    <p:sldId id="283" r:id="rId15"/>
    <p:sldId id="284" r:id="rId16"/>
    <p:sldId id="285" r:id="rId17"/>
    <p:sldId id="286" r:id="rId18"/>
    <p:sldId id="287" r:id="rId19"/>
    <p:sldId id="288" r:id="rId20"/>
    <p:sldId id="289" r:id="rId21"/>
    <p:sldId id="257" r:id="rId22"/>
    <p:sldId id="258" r:id="rId23"/>
    <p:sldId id="259" r:id="rId24"/>
    <p:sldId id="261" r:id="rId25"/>
    <p:sldId id="262" r:id="rId26"/>
    <p:sldId id="264" r:id="rId27"/>
    <p:sldId id="265" r:id="rId28"/>
    <p:sldId id="266" r:id="rId29"/>
    <p:sldId id="267" r:id="rId30"/>
    <p:sldId id="268" r:id="rId31"/>
    <p:sldId id="269" r:id="rId32"/>
    <p:sldId id="270" r:id="rId33"/>
    <p:sldId id="263" r:id="rId3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6" d="100"/>
          <a:sy n="86" d="100"/>
        </p:scale>
        <p:origin x="70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2832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225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644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9758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06355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2572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819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1615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45374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89927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11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04A22291-3F93-4FD4-B41F-A9155EA0767D}" type="datetimeFigureOut">
              <a:rPr lang="ru-RU" smtClean="0"/>
              <a:t>06.02.2022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0E53E3B-FAAF-47E6-98A3-C9276BFCA5F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7303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zen.yandex.ru/media/literatura32/dopusk-k-oge-itogovoe-sobesedovanie-sovety-po-chteniiu-i-pereskazu-61e5e337a196f863774268f9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s://zen.yandex.ru/media/literatura32/dopusk-k-oge-itogovoe-sobesedovanie-sovety-po-chteniiu-i-pereskazu-61e5e337a196f863774268f9" TargetMode="Externa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Итоговое собеседование по русскому языку 9 класс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279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92820" y="2185640"/>
            <a:ext cx="9835376" cy="19386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3. Интонация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повествовательном предложении к концу голос понижается.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вопросительных предложениях голос повышается на вопросительном слове, а к концу предложения снижается.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восклицательных предложениях к концу голос повышается.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4276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8507" y="1862254"/>
            <a:ext cx="8709101" cy="27340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Пересказ</a:t>
            </a: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задания в итоговом собеседовании — 2.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пересказ с привлечением дополнительной информации.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 — научно-публицистический, рассказ о выдающемся деятеле науки, техники, культуры, искусства, спорта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Объём текста — 160 – 200 слов.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46114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2497" y="0"/>
            <a:ext cx="11909503" cy="62632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2550"/>
              </a:spcBef>
              <a:spcAft>
                <a:spcPts val="450"/>
              </a:spcAft>
            </a:pPr>
            <a:r>
              <a:rPr lang="ru-RU" sz="24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подробного пересказа текста с включением приведённого высказывания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Сохранение при пересказе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текста (П1):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 балла — все основные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микротемы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исходного текста сохранены;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упущена или добавлена одна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микротема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упущены или добавлены две и более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Соблюдение </a:t>
            </a:r>
            <a:r>
              <a:rPr lang="ru-RU" sz="1400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фактологической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точности при пересказе (П2):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фактических ошибок, связанных с пониманием текста,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фактические ошибки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Работа с высказыванием (П3):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приведённое высказывание включено в текст во время пересказа уместно, логично;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приведённое высказывание включено в текст во время пересказа неуместно и/или нелогично, или приведённое высказывание не включено в текст во время пересказа.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Способы цитирования (П4):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—ошибок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ошибки при цитировании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— 5.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Bef>
                <a:spcPts val="450"/>
              </a:spcBef>
              <a:spcAft>
                <a:spcPts val="1500"/>
              </a:spcAft>
            </a:pPr>
            <a:r>
              <a:rPr lang="ru-RU" sz="1400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</a:t>
            </a: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 итогового собеседования пересказал текст не подробно, а СЖАТО, то общее количество баллов, которое получил участник итогового собеседования по критериям П1–П4, уменьшается на 1 балл.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026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6410" y="238332"/>
            <a:ext cx="11117765" cy="5866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правильности речи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грамматических норм (Г):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грамматических ошибок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грамматические ошибки (одна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Соблюдение орфоэпических норм (О):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орфоэпических ошибок нет, или допущена 1 орфоэпическая ошибка (исключая слово в тексте с поставленным ударением);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2 и более орфоэпических ошибок.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Соблюдение речевых норм (Р):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речевых ошибок нет, или допущено не более трёх речевых ошибок;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речевые ошибки (четыре или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Искажение слов (ИСК):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искажений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искажения слов (одно и более).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(за задания 1 и 2) — 4.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9586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45687" y="83147"/>
            <a:ext cx="11039707" cy="62735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пересказа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 это время ученик готовится не только к чтению, но и к пересказу: делает пометки в тексте (подчёркивает ключевые слова).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 готовности читать вслух.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4. Ученик читает текст вслух. Время чтения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Учитель-собеседник переключает ученика на подготовку к пересказу.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Ученик готовится к пересказу: делает выписки из текста, читает цитату и определяет её место в тексте, продумывает способ включения цитаты в пересказ.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Учитель-собеседник забирает у ученика текст. Цитатой пользоваться можно.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Ученик пересказывает текст. Время — до 3-х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пересказа никто из присутствующих педагогов НЕ делает замечаний, НЕ даёт подсказок, НЕ исправляет ошибок, допущенных учеником. Баллы за пересказ сразу НЕ озвучиваются.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124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873" y="129700"/>
            <a:ext cx="11430000" cy="61324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к пересказу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 первому заданию ИС (чтению вслух) прочитайте текст про себя.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главные мысли, подчеркните ключевые слова.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подготовке ко второму заданию (пересказу) прочитайте текст ещё раз. Во время чтения выписывайте на специальный бланк, выданный учителем-собеседником, подчёркнутые ранее ключевые слова. (См. памятку 1).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Запомните структуру текста (расположение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главных мыслей). Имейте в виду, что структура всех текстов на итоговом собеседовании примерно одинаковая. (См. памятку 2). Держите это в голове при пересказе.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5. Прочитайте цитату. Обратите внимание на то, кому принадлежит высказывание: самому герою текста или другому лицу. Внимательно прочитайте его фамилию.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6. Подумайте, в какую часть текста это высказывание подходит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смыслу и логике. Сделайте об этом пометку в своих записях.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7. Подумайте, каким из способов вы включите цитату в пересказ. (См. памятку 3).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8. Перескажите текст с опорой на записи. Не спешите. Старайтесь правильно строить предложения и произносить слова. Если что-то забыли, не останавливайтесь, пропустите и рассказывайте дальше. Не забудьте про цитату.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8893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12235" y="146427"/>
            <a:ext cx="11206975" cy="5850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делать записи во время подготовки к пересказу?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 время подготовки к чтению вы уже подчеркнули ключевые слова, поэтому сразу, как только учитель-собеседник засёк время, начинайте выписывать их на бланк.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Будет лучше, если одной рукой вы будете указывать себе в тексте на подчёркнутые слова, а второй их записывать. Так вам не придётся искать слова глазами и тратить на это время.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Используйте сокращения, но учтите, что они должны быть понятны вам.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надо выписывать вводные слова, союзы, частицы. Не обязательно ставить знаки препинания (это ЧЕРНОВИК, который никто, кроме вас, не увидит).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 записывайте цифрами, без вспомогательных слов. (Например, 1993 вместо 1993 год).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тратьте время и не выписывайте фамилию, имя и отчество самого героя текста: их можно прочитать в пояснении к цитате.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каждую запись начинать с новой строчки, чтобы при пересказе вы не терялись в словах, написанных сплошным текстом.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Постарайтесь выписать ключевые слова из каждого абзаца, не зацикливайтесь на начале текста, иначе у вас не хватит времени на последнюю часть и при пересказе вы можете не вспомнить, о чём там шла речь.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Обязательно в записях сделайте пометку, где будете вставлять цитату.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6652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64887" y="1706136"/>
            <a:ext cx="8515815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Примерная структура текста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Текст, как правило, состоит из 4-х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микротем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(абзацев).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Общие сведения о человеке (кто он, главная заслуга). Иногда могут содержаться сведения о семье, родителях.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Факты о детстве, об учёбе, начале карьеры.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Самые главные факты о деятельности (открытия, победы, достижения, рекорды, созданные произведения и др.)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Сведения о наградах, заслугах; след деятеля в истории, его значение, память о нём.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0638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69434" y="372528"/>
            <a:ext cx="11422566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3. Способы включения цитаты в пересказ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Прямое цитирование (дословная передача слов)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 (самый простой вариант, который вы точно не забудете):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ФИО говорил: «Цитата».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Варианты посложнее: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Недаром ФИО утверждал: «Цитата».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Заслуги (ФИО героя текста в родительном падеже) подтверждают слова ФИО (того, кому принадлежит высказывание): «Цитата».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«Цитата», — так говорил об этом человеке ФИО.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Сам ФИО (героя текста) говорил следующее: «Цитата».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Косвенное цитирование (при помощи сложноподчинённых предложений)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ФИО говорил, что…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ФИО утверждал, что…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6642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1873" y="468697"/>
            <a:ext cx="11753387" cy="51962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0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2000" b="1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косвенном цитировании личные местоимения 1 лица следует заменять на 3 лицо или на существительное.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 Александр Фёдорович Орлов говорил: «Я не мог не ценить в нём высокие нравственные качества».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Граф Александр Фёдорович Орлов говорил, что он не мог не ценить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Аврааме Сергеевиче Норове высокие нравственные качества.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Цитирование при помощи вводных слов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Клише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0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словам ФИО, цитата.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10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говорил ФИО, цитата.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этом случае также следует заменять местоимения 1 лица на 3-е лицо.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Сравните: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Константин Алексеевич Коровин говорил: «Мои картины — это я, моё пение жизни, моя радость».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10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1400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словам Константина Алексеевича Коровина, его картины — это он, его пение жизни, его радость.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808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2098" y="1808816"/>
            <a:ext cx="9824224" cy="2464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ru-RU" sz="3600" b="1" kern="18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Готовимся к чтению текста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задания в итоговом собеседовании — 1.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чтение.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Текст — рассказ о выдающемся деятеле науки, техники, культуры, искусства, спорта и др.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Объём текста — 160 – 200 слов.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8971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37426" y="1326994"/>
            <a:ext cx="9723862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1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Лучше использовать прямое цитирование, чтобы избежать речевых и грамматических ошибок!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2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Если вы забыли включить высказывание во время пересказа (а такое нередко случается от волнения) и вспомнили о нём только тогда, когда пересказали текст полностью, не расстраивайтесь и произнесите цитату в конце. Вам могут не дать балл по критерию П3 («Работа с высказыванием»), зато вы не потеряете балл по критерию П4 («Способы цитирования»).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74019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Монолог и диалог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zen_doc/235990/pub_61e5e337a196f863774268f9_61e5f2dd7bc7bf0d28dca95f/scale_36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8997" y="1616926"/>
            <a:ext cx="11425540" cy="43748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295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 descr="https://avatars.mds.yandex.net/get-zen_doc/235990/pub_61e5e337a196f863774268f9_61e5f2dd7bc7bf0d28dca95f/scale_360">
            <a:hlinkClick r:id="rId2" tgtFrame="&quot;_blank&quot;"/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714" y="386964"/>
            <a:ext cx="10805532" cy="589117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64092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3397" y="144966"/>
            <a:ext cx="10058400" cy="1450757"/>
          </a:xfrm>
        </p:spPr>
        <p:txBody>
          <a:bodyPr/>
          <a:lstStyle/>
          <a:p>
            <a:r>
              <a:rPr lang="ru-RU" dirty="0"/>
              <a:t>Монологическое высказывание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0147" y="1393903"/>
            <a:ext cx="11351942" cy="4817327"/>
          </a:xfrm>
        </p:spPr>
        <p:txBody>
          <a:bodyPr>
            <a:normAutofit/>
          </a:bodyPr>
          <a:lstStyle/>
          <a:p>
            <a:r>
              <a:rPr lang="ru-RU" b="1" dirty="0"/>
              <a:t>Монолог</a:t>
            </a:r>
            <a:r>
              <a:rPr lang="ru-RU" dirty="0"/>
              <a:t> — это цельный связный текст. Он должен состоять из ряда логически, последовательно связанных между собой предложений, интонационно оформленных и объединенных единым содержанием. И у него обязательно должно быть заключение. Минимальный объём высказывания – 10 фраз. Больше лучше, но необходимо уложиться во временной лимит – 3 минуты. Если рассказ будет слишком долгим, то вас прервут и перейдут к диалогу. Если высказывание окажется слишком коротким, то экзаменатор может начать задавать наводящие вопросы. На подготовку даётся всего 1 минута.</a:t>
            </a:r>
          </a:p>
          <a:p>
            <a:r>
              <a:rPr lang="ru-RU" dirty="0"/>
              <a:t>Тему монологического высказывания можно выбрать самостоятельно. Вам предложат 3 варианта:</a:t>
            </a:r>
          </a:p>
          <a:p>
            <a:r>
              <a:rPr lang="ru-RU" dirty="0"/>
              <a:t>1) описание фотографии;</a:t>
            </a:r>
          </a:p>
          <a:p>
            <a:r>
              <a:rPr lang="ru-RU" dirty="0"/>
              <a:t>2) повествование на основе жизненного опыта;</a:t>
            </a:r>
          </a:p>
          <a:p>
            <a:r>
              <a:rPr lang="ru-RU" dirty="0"/>
              <a:t>3) рассуждение по поставленному вопросу.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930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36341" y="644617"/>
            <a:ext cx="1010300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1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Не загадывайте заранее, какую тему вы будете брать. Исходите из ситуации. Может быть, вам попадется интересная фотография, а может, проблемный вопрос покажется очень легким. Главное – не берите то, в чём совсем не уверены.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2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Читайте подсказки, данные в карточках. Это позволит не потеряться и не уйти в сторону во время монолога. При этом не обязательно давать ответы на все данные там вопросы. Во время подготовки можно галочками отметить самые важные их них, а потом подсматривать в карточку.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3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Описывая фотографию, обращайте внимание на композицию, то есть передний и задний план, на цветовую гамму, на действия героев (их позы), на передаваемое снимком настроение и важные детали. В конце можно сказать о задаче автора снимка или о том, какие эмоции он у вас вызывает.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4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Рассказывая о случае из своей жизни (тема 2), не пытайтесь ничего придумывать. Это может вас запутать или заставить запнуться в самый неподходящий момент. Будьте эмоциональнее. Когда вы делитесь собственной историей, в ней не может быть правильных или неправильных моментов, деталей. Главное, чтобы рассказ был логичным и содержательным.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22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опуск к ОГЭ: итоговое собеседование. Советы для подготовки к монологу и диалогу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307" y="1717783"/>
            <a:ext cx="11425230" cy="450459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918116" y="579863"/>
            <a:ext cx="9742449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5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Не выстраивайте слишком короткие или слишком длинные предложения. В первом случае рассказ будет примитивным, неполным, а во втором – можно легко допустить грамматическую или речевую ошибку.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4996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103971" y="957420"/>
            <a:ext cx="10080702" cy="4157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3000"/>
              </a:lnSpc>
              <a:spcAft>
                <a:spcPts val="600"/>
              </a:spcAft>
            </a:pPr>
            <a:r>
              <a:rPr lang="ru-RU" sz="3600" b="1" kern="180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Готовимся к диалогу</a:t>
            </a:r>
            <a:endParaRPr lang="ru-RU" sz="140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Номер задания в итоговом собеседовании — 4.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Вид работы — участие в диалоге.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 — соответствует теме выбранного монологического высказывания.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 проводит учитель-собеседник: задаёт 3 вопроса, предложенных в КИМ (вопросов может быть больше, и они могут отличаться от тех, что заданы в КИМ).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подготовку — 0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Время на диалог — до 3-х минут.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4158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19200" y="1226634"/>
            <a:ext cx="10972800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диалога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Выполнение коммуникативной задачи (Д1)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Участник итогового собеседования справился с коммуникативной задачей. Даны ответы на все вопросы в диалоге.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Ответы на вопросы не даны или даны односложные ответы.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Учёт условий речевой ситуации (Д 2)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Учтены условия речевой ситуации.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Условия речевой ситуации не учтены.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Максимальное количество баллов — 2.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76882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11513" y="89210"/>
            <a:ext cx="12080488" cy="6088566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Критерии оценивания правильности речи за выполнение заданий 3 (монолог) и 4 (диалог)</a:t>
            </a:r>
            <a:endParaRPr lang="ru-RU" dirty="0"/>
          </a:p>
          <a:p>
            <a:pPr lvl="0"/>
            <a:r>
              <a:rPr lang="ru-RU" dirty="0"/>
              <a:t>Соблюдение грамматических норм (Г)</a:t>
            </a:r>
          </a:p>
          <a:p>
            <a:pPr lvl="0"/>
            <a:r>
              <a:rPr lang="ru-RU" dirty="0"/>
              <a:t>1 балл — Грамматических ошибок нет</a:t>
            </a:r>
          </a:p>
          <a:p>
            <a:pPr lvl="0"/>
            <a:r>
              <a:rPr lang="ru-RU" dirty="0"/>
              <a:t>0 баллов — Допущены грамматические ошибки (одна или более)</a:t>
            </a:r>
          </a:p>
          <a:p>
            <a:r>
              <a:rPr lang="ru-RU" dirty="0"/>
              <a:t>2. Соблюдение орфоэпических норм (О)</a:t>
            </a:r>
          </a:p>
          <a:p>
            <a:r>
              <a:rPr lang="ru-RU" dirty="0"/>
              <a:t>1 балл — Орфоэпических ошибок нет, или допущено не более двух орфоэпических ошибок</a:t>
            </a:r>
          </a:p>
          <a:p>
            <a:r>
              <a:rPr lang="ru-RU" dirty="0"/>
              <a:t>0 баллов — Допущены орфоэпические ошибки (три или более)</a:t>
            </a:r>
          </a:p>
          <a:p>
            <a:r>
              <a:rPr lang="ru-RU" dirty="0"/>
              <a:t>3. Соблюдение речевых норм (Р)</a:t>
            </a:r>
          </a:p>
          <a:p>
            <a:pPr lvl="0"/>
            <a:r>
              <a:rPr lang="ru-RU" dirty="0"/>
              <a:t>1 балл — Речевых ошибок нет, или допущено не более трёх речевых ошибок</a:t>
            </a:r>
          </a:p>
          <a:p>
            <a:pPr lvl="0"/>
            <a:r>
              <a:rPr lang="ru-RU" dirty="0"/>
              <a:t>0 баллов — Допущены речевые ошибки (четыре или более).</a:t>
            </a:r>
          </a:p>
          <a:p>
            <a:r>
              <a:rPr lang="ru-RU" dirty="0"/>
              <a:t>4. Речевое оформление (РО)</a:t>
            </a:r>
          </a:p>
          <a:p>
            <a:r>
              <a:rPr lang="ru-RU" dirty="0"/>
              <a:t>1 балл — Речь в целом отличается богатством и точностью словаря, используются разнообразные синтаксические конструкции. (По этому критерию участник ИС получает 1 балл только в случае, если 1 балл получен по критерию «Соблюдение речевых норм»)</a:t>
            </a:r>
          </a:p>
          <a:p>
            <a:r>
              <a:rPr lang="ru-RU" dirty="0"/>
              <a:t>0 баллов — Речь отличается бедностью и/или неточностью словаря,</a:t>
            </a:r>
          </a:p>
          <a:p>
            <a:r>
              <a:rPr lang="ru-RU" dirty="0"/>
              <a:t>и/или используются однотипные синтаксические конструкции</a:t>
            </a:r>
          </a:p>
          <a:p>
            <a:r>
              <a:rPr lang="ru-RU" dirty="0"/>
              <a:t>Максимальное количество баллов — 4.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82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82028" y="1326995"/>
            <a:ext cx="10024947" cy="3285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диалога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сразу после окончания монологического высказывания доброжелательным тоном задаёт экзаменуемому по порядку три вопроса, предложенных в КИМ. Выслушивает ответы. При необходимости может задать дополнительные (наводящие или уточняющие) вопросы. Эмоционально поддерживает ученика.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благодарит ученика, объявляет об окончании процедуры и разрешает ему покинуть помещение, где проводилось испытание.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диалога никто из присутствующих педагогов НЕ делает замечаний, НЕ даёт подсказок, НЕ исправляет ошибок, допущенных учеником. Баллы за диалог сразу НЕ озвучиваются.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7304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25191" y="1884557"/>
            <a:ext cx="11084312" cy="25032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чтения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Интонация чтения (ИЧ):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интонация чтения соответствует пунктуационному оформлению текста;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- интонация чтения НЕ соответствует пунктуационному оформлению текста.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Темп чтения (ТЧ):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темп чтения соответствует коммуникативной задаче;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темп чтения НЕ соответствует коммуникативной задаче.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975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31073" y="831694"/>
            <a:ext cx="8270488" cy="44140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Теория. Диалог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 — это разговор двух лиц.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 состоит из реплик собеседников.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Особенности диалога: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присутствуют два собеседника;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 высказываются по очереди;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каждый поочерёдно слушает и отвечает.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Реплика — это произнесённое высказывание отдельного участника разговора.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Реплика может состоять из одного слова, из словосочетания, предложения или целого текста.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6627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6771" y="736057"/>
            <a:ext cx="10995102" cy="48500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sz="20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</a:t>
            </a: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Внимательно 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выслушивайте вопросы учителя-собеседника, в том числе и дополнительные. Скорее всего, он постарается вам помочь, задавая наводящий или уточняющий вопрос.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 вопросы учителя-собеседника давайте полные, развёрнутые ответы, состоящие из 2 – 4 предложений.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 бойтесь дать «неправильный» ответ. Ваша задача — высказать свою точку зрения, обозначить собственную позицию.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Помните, что недостаточно просто высказать мысль — её нужно доказать (обосновать, привести пример из личного опыта).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Будьте максимально искренни. Говорите только о том, что было на самом деле.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Проявляйте положительные эмоции, улыбайтесь, помогайте себе жестами и мимикой.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Старайтесь правильно употреблять слова, ставить ударения, строить предложения.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Говорите достаточно громко, чётко, не «глотайте» окончания, не спешите, но и не делайте слишком больших пауз. Если какой-то вопрос поставил вас в тупик, скажите: «Я затрудняюсь ответить на этот вопрос».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92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19561" y="1158863"/>
            <a:ext cx="6096000" cy="427264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Речевые клише для диалога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думаю, что…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Я считаю,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Как мне кажется,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По-моему,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моему мнению, ...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По-видимому,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Следовательно,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Итак,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Таким образом, …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Например, ...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6062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5259" y="572848"/>
            <a:ext cx="11028555" cy="56063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sz="24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Диалог с экзаменатором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Это единственная часть итогового собеседования, которая проводится без подготовки. Отвечать на вопросы нужно сразу. Это совсем не страшно, если внимательно слушать вопрос и давать прямые ответы.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6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Постарайтесь сконцентрироваться и понять вопрос. Но если вдруг вы отвлеклись или не услышали его, можно попросить экзаменатора повторить вопрос. Если совсем не знаете, что отвечать, это также поможет выиграть время.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Aft>
                <a:spcPts val="8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7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Не давайте односложных ответов: «Да» или «Нет». Сразу постарайтесь развёрнуто донести свою точку зрения. Хорошим считается ответ объёмом от 2 до 4 предложений. А построение может быть примерно таким: «Я согласна с этим, потому что…». «Нет, для меня это непривычно/ я так не считаю, ведь…».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Совет 8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: Помните, что в вопросе всегда содержится информация, с которой можно начать ответ. Пример: «Как часто Вы посещаете библиотеку и какие книги выбираете?» Ответ: «Я посещаю библиотеку довольно часто, особенно школьную. В основном я выбираю книги необходимые мне для уроков литературы или истории, но могу попросить библиотекаря посоветовать мне интересную приключенческую книгу».</a:t>
            </a:r>
            <a:endParaRPr lang="ru-RU" sz="1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1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84279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93541" y="1550020"/>
            <a:ext cx="8664498" cy="2772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Критерии оценивания правильности речи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Соблюдение орфоэпических норм (О):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орфоэпических ошибок нет, или допущена 1 орфоэпическая ошибка (исключая слово в тексте с поставленным ударением);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2 и более орфоэпических ошибок.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Искажение слов (ИСК):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 балл — искажений нет;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0 баллов — допущены искажения слов (одно и более).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0661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72323" y="1728439"/>
            <a:ext cx="8552985" cy="2952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Порядок процедуры чтения текста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Учитель-собеседник предлагает ученику ознакомиться с текстом.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работает с текстом (читает его про себя). Время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 истечении времени учитель-собеседник спрашивает ученика о готовности читать вслух.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Ученик читает текст вслух. Время чтения — до 2-х минут.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Важно! Во время чтения никто из присутствующих педагогов НЕ делает замечаний, НЕ даёт подсказок, НЕ исправляет ошибок, допущенных учеником. Баллы за чтение сразу НЕ озвучиваются.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010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24107" y="992458"/>
            <a:ext cx="11935521" cy="41703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 чтению вслух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Прочитайте текст про себя.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чтении особое внимание обратите на: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имена, фамилии, отчества людей;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географические названия;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незнакомые слова;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сложные слова;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термины и понятия;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ударения, поставленные в самом тексте;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формы числительных.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Во время чтения запоминайте главные мысли, подчёркивайте ключевые слова. Это поможет подготовиться ко второму заданию — пересказу текста.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1923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156116" y="345688"/>
            <a:ext cx="11898351" cy="6166624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/>
              <a:t>Как читать текст?</a:t>
            </a:r>
            <a:endParaRPr lang="ru-RU" dirty="0"/>
          </a:p>
          <a:p>
            <a:pPr lvl="0"/>
            <a:r>
              <a:rPr lang="ru-RU" dirty="0"/>
              <a:t>Читайте текст не слишком быстро и не слишком медленно. Научитесь укладываться в 2 минуты.</a:t>
            </a:r>
          </a:p>
          <a:p>
            <a:pPr lvl="0"/>
            <a:r>
              <a:rPr lang="ru-RU" dirty="0"/>
              <a:t>Читайте чётко, плавно, не пропускайте слова, не «проглатывайте» окончания.</a:t>
            </a:r>
          </a:p>
          <a:p>
            <a:pPr lvl="0"/>
            <a:r>
              <a:rPr lang="ru-RU" dirty="0"/>
              <a:t>Помните, что во время собеседования производится аудиозапись, поэтому читайте достаточно громко.</a:t>
            </a:r>
          </a:p>
          <a:p>
            <a:pPr lvl="0"/>
            <a:r>
              <a:rPr lang="ru-RU" dirty="0"/>
              <a:t>Обращайте внимание на знаки препинания в конце предложения. Соблюдайте правильную интонацию.</a:t>
            </a:r>
          </a:p>
          <a:p>
            <a:pPr lvl="0"/>
            <a:r>
              <a:rPr lang="ru-RU" dirty="0"/>
              <a:t>Обращайте внимание на знаки препинания внутри предложения.</a:t>
            </a:r>
          </a:p>
          <a:p>
            <a:r>
              <a:rPr lang="ru-RU" dirty="0"/>
              <a:t>На месте запятых, точек с запятой, тире, двоеточий делаются паузы. Соблюдайте интонацию перечисления в предложениях с однородными членами.</a:t>
            </a:r>
          </a:p>
          <a:p>
            <a:r>
              <a:rPr lang="ru-RU" dirty="0"/>
              <a:t>6. Между абзацами делайте более длительные паузы.</a:t>
            </a:r>
          </a:p>
          <a:p>
            <a:r>
              <a:rPr lang="ru-RU" dirty="0"/>
              <a:t>7. Чтобы случайно не пропустить слово или не перескочить</a:t>
            </a:r>
          </a:p>
          <a:p>
            <a:r>
              <a:rPr lang="ru-RU" dirty="0"/>
              <a:t>через строчку, водите по тексту пальцем или карандашом (ручкой).</a:t>
            </a:r>
          </a:p>
          <a:p>
            <a:r>
              <a:rPr lang="ru-RU" dirty="0"/>
              <a:t>8. Если в тексте встретилась аббревиатура, расшифровывать</a:t>
            </a:r>
          </a:p>
          <a:p>
            <a:r>
              <a:rPr lang="ru-RU" dirty="0"/>
              <a:t>её не надо.</a:t>
            </a:r>
          </a:p>
          <a:p>
            <a:r>
              <a:rPr lang="ru-RU" dirty="0"/>
              <a:t>9. Если в тексте встретились инициалы, то можно их расшифровать (если точно знаете имя и отчество человека) или пропустить</a:t>
            </a:r>
          </a:p>
          <a:p>
            <a:r>
              <a:rPr lang="ru-RU" dirty="0"/>
              <a:t>и прочитать только одну фамилию.</a:t>
            </a:r>
          </a:p>
          <a:p>
            <a:r>
              <a:rPr lang="ru-RU" dirty="0"/>
              <a:t>10. Правильно произносите слова, в которых в тексте поставлены ударения.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64870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24830" y="632352"/>
            <a:ext cx="10905892" cy="48885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1. Как склонять числительные?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 склонении сложных числительных изменяются оба корня.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участвовал в 200 (двухстах) соревнованиях.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Чтобы проверить второй корень, подставляй слово НОТЫ (двух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нотАХ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ru-RU" dirty="0" err="1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двухстАХ</a:t>
            </a: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Числительные 40, 90, 100 имеют только две формы: в именительном и винительном падежах — сорок, девяносто, сто; в остальных падежах — сорока, девяноста, ста.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Учёный издал более 100 (ста) научных работ.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составных количественных числительных при склонении изменяется каждое слово.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Он принял участие в 275 (двухстах семидесяти пяти) экспедициях.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 составных порядковых числительных изменяется только последнее слово.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1980 (тысяча девятьсот восьмидесятом) году он завоевал золотую медаль на олимпиаде в Москве.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772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80947" y="1681417"/>
            <a:ext cx="10381785" cy="31316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ts val="2100"/>
              </a:lnSpc>
              <a:spcBef>
                <a:spcPts val="2550"/>
              </a:spcBef>
              <a:spcAft>
                <a:spcPts val="450"/>
              </a:spcAft>
            </a:pPr>
            <a:r>
              <a:rPr lang="ru-RU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Памятка 2. Какие ключевые слова подчёркивать?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Ключевые слова — это главные слова в предложении (тексте),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ts val="2100"/>
              </a:lnSpc>
              <a:spcBef>
                <a:spcPts val="450"/>
              </a:spcBef>
              <a:spcAft>
                <a:spcPts val="1500"/>
              </a:spcAf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которых заключена его суть.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Грамматическая основа или один из главных членов.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Слова, называющие персонажей, основные понятия, явления, предметы или действия.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Даты, числа.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Собственные наименования.</a:t>
            </a:r>
            <a:endParaRPr lang="ru-RU" sz="1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0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Термины.</a:t>
            </a:r>
            <a:endParaRPr lang="ru-RU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816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32</TotalTime>
  <Words>2459</Words>
  <Application>Microsoft Office PowerPoint</Application>
  <PresentationFormat>Широкоэкранный</PresentationFormat>
  <Paragraphs>262</Paragraphs>
  <Slides>33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9" baseType="lpstr">
      <vt:lpstr>Arial</vt:lpstr>
      <vt:lpstr>Calibri</vt:lpstr>
      <vt:lpstr>Calibri Light</vt:lpstr>
      <vt:lpstr>Symbol</vt:lpstr>
      <vt:lpstr>Times New Roman</vt:lpstr>
      <vt:lpstr>Ретро</vt:lpstr>
      <vt:lpstr>Итоговое собеседование по русскому языку 9 класс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Монолог и диалог </vt:lpstr>
      <vt:lpstr>Презентация PowerPoint</vt:lpstr>
      <vt:lpstr>Монологическое высказывание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Итоговое собеседование по русскому языку 9 класс</dc:title>
  <dc:creator>User</dc:creator>
  <cp:lastModifiedBy>User</cp:lastModifiedBy>
  <cp:revision>5</cp:revision>
  <dcterms:created xsi:type="dcterms:W3CDTF">2022-01-29T15:49:23Z</dcterms:created>
  <dcterms:modified xsi:type="dcterms:W3CDTF">2022-02-06T10:43:39Z</dcterms:modified>
</cp:coreProperties>
</file>